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66" r:id="rId3"/>
    <p:sldId id="267" r:id="rId4"/>
    <p:sldId id="270" r:id="rId5"/>
    <p:sldId id="271" r:id="rId6"/>
    <p:sldId id="272" r:id="rId7"/>
    <p:sldId id="283" r:id="rId8"/>
    <p:sldId id="284" r:id="rId9"/>
    <p:sldId id="289" r:id="rId10"/>
    <p:sldId id="285" r:id="rId11"/>
    <p:sldId id="256" r:id="rId12"/>
    <p:sldId id="259" r:id="rId13"/>
    <p:sldId id="260" r:id="rId14"/>
    <p:sldId id="261" r:id="rId15"/>
    <p:sldId id="262" r:id="rId16"/>
    <p:sldId id="264" r:id="rId17"/>
    <p:sldId id="263" r:id="rId18"/>
    <p:sldId id="286" r:id="rId19"/>
    <p:sldId id="290" r:id="rId20"/>
    <p:sldId id="287" r:id="rId21"/>
    <p:sldId id="288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3/27/2026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3/27/2026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agd-bayern24.d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schertel-gmbh.d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F5F31E-C2AE-4D3C-BD13-98A48BB6B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Herzlich Willkommen und Waidmannsheil!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14E7443-5231-4442-8BD9-43CEE0686F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E3A8FFD-0DC4-42E1-8345-43403BB5E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877" y="2295681"/>
            <a:ext cx="5234393" cy="11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23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9F0D4D-CF47-4A93-8275-94B4BD53E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Schadensmeldung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926273-4FEC-46BD-8271-490652040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Schadensformular zum herunterladen auf der BJV Homepage </a:t>
            </a:r>
            <a:r>
              <a:rPr lang="de-DE" sz="2400" dirty="0">
                <a:hlinkClick r:id="rId2"/>
              </a:rPr>
              <a:t>www.Jagd-Bayern24.de</a:t>
            </a:r>
            <a:endParaRPr lang="de-DE" sz="2400" dirty="0"/>
          </a:p>
          <a:p>
            <a:r>
              <a:rPr lang="de-DE" dirty="0"/>
              <a:t>Unterschrift des Jagdleiters</a:t>
            </a:r>
          </a:p>
          <a:p>
            <a:r>
              <a:rPr lang="de-DE" dirty="0"/>
              <a:t>Tierarztrechnung </a:t>
            </a:r>
          </a:p>
          <a:p>
            <a:r>
              <a:rPr lang="de-DE" dirty="0"/>
              <a:t>Papiere des Hundes </a:t>
            </a:r>
          </a:p>
          <a:p>
            <a:r>
              <a:rPr lang="de-DE" dirty="0"/>
              <a:t>ggf. Foto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077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BACE13-9B24-4A84-84D2-3E2988777F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100" dirty="0"/>
              <a:t>Gruppenrechtsschutzvertrag für den Landesjagdverband Bayern e.V.  </a:t>
            </a:r>
            <a:br>
              <a:rPr lang="de-DE" sz="3100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D97818C-7AC1-4613-B027-06546C69B6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73FB2D3-1F2B-42CE-9FBD-DF743463642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99" y="2281641"/>
            <a:ext cx="2576164" cy="1151529"/>
          </a:xfrm>
          <a:prstGeom prst="rect">
            <a:avLst/>
          </a:prstGeom>
        </p:spPr>
      </p:pic>
      <p:pic>
        <p:nvPicPr>
          <p:cNvPr id="6" name="F7C178F5-97F5-45F5-A2D9-635E2EF2E5E7">
            <a:extLst>
              <a:ext uri="{FF2B5EF4-FFF2-40B4-BE49-F238E27FC236}">
                <a16:creationId xmlns:a16="http://schemas.microsoft.com/office/drawing/2014/main" id="{297D748D-020F-496B-952A-786B3A02E1D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037" y="2304955"/>
            <a:ext cx="952500" cy="110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6428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7D459-A9C7-4DDB-8ADA-57E78B61A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Versicherungssummen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214B93-0A62-4D7A-AF6F-5B6C65A0E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B6065C8-6FC8-4A70-8EBC-F345F778E4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03" t="42594" r="39597" b="10312"/>
          <a:stretch/>
        </p:blipFill>
        <p:spPr>
          <a:xfrm>
            <a:off x="3628104" y="2202424"/>
            <a:ext cx="5706070" cy="36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43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0C9B60-FF97-4D7E-8B67-FC5CACC0D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Der Versicherungsschutz besteht im Zusammenhang mit der Jagd  und / oder dem Waffenbesitz für folgende Leistungsarten: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FAD9E3-1355-479D-9767-D539DDE50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658" y="2052116"/>
            <a:ext cx="8967481" cy="4496168"/>
          </a:xfrm>
        </p:spPr>
        <p:txBody>
          <a:bodyPr>
            <a:normAutofit/>
          </a:bodyPr>
          <a:lstStyle/>
          <a:p>
            <a:r>
              <a:rPr lang="de-DE" sz="2800" b="1" dirty="0"/>
              <a:t>Privat-Schadenersatz-Rechtsschutz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sz="1800" dirty="0"/>
              <a:t>Wenn Forderungen auf Schadenersatz durchgesetzt werden müssen z.B. nach einem Jagdunfall, Schmerzensgeld oder Verdienstausfall. Die Abwehr von Schadersatzansprüche im Zusammenhang mit einem Jagdunfall.</a:t>
            </a:r>
          </a:p>
          <a:p>
            <a:r>
              <a:rPr lang="de-DE" sz="2800" b="1" dirty="0"/>
              <a:t>Privat-Vertrags-Rechtsschutz:</a:t>
            </a:r>
          </a:p>
          <a:p>
            <a:pPr marL="0" indent="0">
              <a:buNone/>
            </a:pPr>
            <a:r>
              <a:rPr lang="de-DE" sz="1800" dirty="0"/>
              <a:t>Bei Streitigkeiten im Zusammenhang mit einem Kaufvertrag z.B. Kauf einer Waffe (Umtausch) oder im Zusammenhang mit der Jagdpacht (Streitigkeiten mit dem Verpächter).</a:t>
            </a:r>
          </a:p>
        </p:txBody>
      </p:sp>
    </p:spTree>
    <p:extLst>
      <p:ext uri="{BB962C8B-B14F-4D97-AF65-F5344CB8AC3E}">
        <p14:creationId xmlns:p14="http://schemas.microsoft.com/office/powerpoint/2010/main" val="3831114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0C9B60-FF97-4D7E-8B67-FC5CACC0D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Der Versicherungsschutz besteht im Zusammenhang mit der Jagd und / oder dem Waffenbesitz für folgende Leistungsarten: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FAD9E3-1355-479D-9767-D539DDE50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155" y="2052116"/>
            <a:ext cx="8937984" cy="4496168"/>
          </a:xfrm>
        </p:spPr>
        <p:txBody>
          <a:bodyPr>
            <a:normAutofit/>
          </a:bodyPr>
          <a:lstStyle/>
          <a:p>
            <a:r>
              <a:rPr lang="de-DE" sz="2800" b="1" dirty="0"/>
              <a:t>Privat-Sozial-Gerichts-Rechtsschutz</a:t>
            </a:r>
          </a:p>
          <a:p>
            <a:pPr marL="0" indent="0">
              <a:buNone/>
            </a:pPr>
            <a:r>
              <a:rPr lang="de-DE" sz="1800" dirty="0"/>
              <a:t>Wenn es vor deutschen Gerichten zu Auseinandersetzung wegen der Sozialversicherung, der Arbeitslosenversicherung oder der Arbeitsvermittlung kommt, z.B. Beruf,- oder Erwerbsunfähigkeit, im Zusammenhang mit einem Jagdunfall</a:t>
            </a:r>
          </a:p>
          <a:p>
            <a:r>
              <a:rPr lang="de-DE" sz="2800" b="1" dirty="0"/>
              <a:t>Privat-Verwaltungs-Rechtsschutz</a:t>
            </a:r>
          </a:p>
          <a:p>
            <a:pPr marL="0" indent="0">
              <a:buNone/>
            </a:pPr>
            <a:r>
              <a:rPr lang="de-DE" sz="1800" dirty="0"/>
              <a:t>Streitigkeiten im Zusammenhang mit dem Entzug / Wiedererlangung der Waffenbesitzkarte bzw. des Jagdscheines / Waffenscheines.</a:t>
            </a:r>
          </a:p>
        </p:txBody>
      </p:sp>
    </p:spTree>
    <p:extLst>
      <p:ext uri="{BB962C8B-B14F-4D97-AF65-F5344CB8AC3E}">
        <p14:creationId xmlns:p14="http://schemas.microsoft.com/office/powerpoint/2010/main" val="3928691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0C9B60-FF97-4D7E-8B67-FC5CACC0D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Der Versicherungsschutz besteht im Zusammenhang mit der Jagd  und / oder dem Waffenbesitz für folgende Leistungsarten: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FAD9E3-1355-479D-9767-D539DDE50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155" y="2052116"/>
            <a:ext cx="8937984" cy="4496168"/>
          </a:xfrm>
        </p:spPr>
        <p:txBody>
          <a:bodyPr>
            <a:normAutofit fontScale="92500"/>
          </a:bodyPr>
          <a:lstStyle/>
          <a:p>
            <a:r>
              <a:rPr lang="de-DE" sz="2800" b="1" dirty="0"/>
              <a:t>Privat-Straf-Rechtsschutz/ inkl. Spezial Strafrechtsschutz</a:t>
            </a:r>
          </a:p>
          <a:p>
            <a:pPr marL="0" indent="0">
              <a:buNone/>
            </a:pPr>
            <a:r>
              <a:rPr lang="de-DE" sz="1800" dirty="0"/>
              <a:t>Für die Verteidigung des Vorwurfes, eine Straftat fahrlässig begangen zu haben. Über den Spezial-Straf-Rechtsschutz besteht auch Versicherungsschutz bei Vorwurf von Vorsatz z.B. unerlaubten Waffenbesitz. Wird der Versicherungsnehmer vorsätzlich verurteilt, sind dem Rechtsschutzversicherer die entstandenen Kosten zurückzuerstatten.</a:t>
            </a:r>
          </a:p>
          <a:p>
            <a:r>
              <a:rPr lang="de-DE" sz="2800" b="1" dirty="0"/>
              <a:t>Privat-Ordnungswidrigkeiten-Rechtsschutz</a:t>
            </a:r>
          </a:p>
          <a:p>
            <a:pPr marL="0" indent="0">
              <a:buNone/>
            </a:pPr>
            <a:r>
              <a:rPr lang="de-DE" sz="1800" dirty="0"/>
              <a:t>Für die Verteidigung des Vorwurfes, eine Ordnungswidrigkeiten begangen zu haben z.B. nicht ordnungsgemäße Beförderung einer Waffe (in diesem Zusammenhang wird ein Bußgeld fällig). Bei Ordnungswidrigkeit gilt der Vorsatzvorwurf immer mitversichert.</a:t>
            </a:r>
          </a:p>
        </p:txBody>
      </p:sp>
    </p:spTree>
    <p:extLst>
      <p:ext uri="{BB962C8B-B14F-4D97-AF65-F5344CB8AC3E}">
        <p14:creationId xmlns:p14="http://schemas.microsoft.com/office/powerpoint/2010/main" val="813166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9BE04-9466-45F8-AD3D-53B3EC69A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Schadensmeldung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264E39-EE15-47E1-A529-717CD54DF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6796" y="1885285"/>
            <a:ext cx="9043343" cy="4649739"/>
          </a:xfrm>
        </p:spPr>
        <p:txBody>
          <a:bodyPr>
            <a:normAutofit/>
          </a:bodyPr>
          <a:lstStyle/>
          <a:p>
            <a:r>
              <a:rPr lang="de-DE" sz="1800" dirty="0"/>
              <a:t>ERGO- Hotline anrufen</a:t>
            </a:r>
          </a:p>
          <a:p>
            <a:r>
              <a:rPr lang="de-DE" sz="1800" dirty="0"/>
              <a:t>Ein Schadenmitarbeiter der ERGO prüft anhand der Mitgliederliste, ob das Mitglied gemeldet und wann es in den Verband eingetreten ist (Prüfung der Wartezeit)</a:t>
            </a:r>
          </a:p>
          <a:p>
            <a:r>
              <a:rPr lang="de-DE" sz="1800" dirty="0"/>
              <a:t>Das Verbandsmitglied erhält eine kostenlose telefonische Erstberatung durch die ERGO Versicherung. Für eine Erstberatung entfällt die Selbstbeteiligung</a:t>
            </a:r>
          </a:p>
          <a:p>
            <a:r>
              <a:rPr lang="de-DE" sz="1800" dirty="0"/>
              <a:t>Nachdem die Deckungszusage seitens der ERGO erteilt wurde, kann das Mitglied mit der Schadennummer einen Anwalt seiner Wahl beauftragen</a:t>
            </a:r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02E04B2-B36A-44EA-9FF6-D69392098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23" t="74495" r="15209" b="7034"/>
          <a:stretch/>
        </p:blipFill>
        <p:spPr>
          <a:xfrm>
            <a:off x="2550253" y="5587066"/>
            <a:ext cx="6262749" cy="110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84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C939CF-A888-47FE-A684-6D702A4D4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Informationen zum Vertrag und vorgehen im Schadensfall!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0C9EEE5-638B-4139-AEAF-8B0453CA23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686F579-2576-44A1-AA0C-4FB136402F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60873" y="1887522"/>
            <a:ext cx="9199984" cy="493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77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B8A913-A05E-41BF-82EA-78E37AABB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BJV-Sonderkonditionen in der Jagdhaftpflicht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D11242-7B28-4C04-9253-D78301C1A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4237" y="2052114"/>
            <a:ext cx="9086621" cy="4272486"/>
          </a:xfrm>
        </p:spPr>
        <p:txBody>
          <a:bodyPr>
            <a:normAutofit/>
          </a:bodyPr>
          <a:lstStyle/>
          <a:p>
            <a:r>
              <a:rPr lang="de-DE" dirty="0"/>
              <a:t>keine Selbstbeteiligung</a:t>
            </a:r>
          </a:p>
          <a:p>
            <a:r>
              <a:rPr lang="de-DE" dirty="0"/>
              <a:t>reduzierte Prämien (z.B. 6 Mio. für 128,41 € anstatt 169,97 € - 3 Jahre) </a:t>
            </a:r>
          </a:p>
          <a:p>
            <a:r>
              <a:rPr lang="de-DE" dirty="0"/>
              <a:t>Jagdhunde in der Haftpflicht mitversichert</a:t>
            </a:r>
          </a:p>
          <a:p>
            <a:r>
              <a:rPr lang="de-DE" dirty="0"/>
              <a:t>Drohnenrisiko mitversichert – </a:t>
            </a:r>
            <a:r>
              <a:rPr lang="de-DE" sz="1400" i="1" dirty="0">
                <a:highlight>
                  <a:srgbClr val="FF0000"/>
                </a:highlight>
              </a:rPr>
              <a:t>nur in neuen Tarifen – prüfen! </a:t>
            </a:r>
            <a:endParaRPr lang="de-DE" i="1" dirty="0">
              <a:highlight>
                <a:srgbClr val="FF0000"/>
              </a:highlight>
            </a:endParaRPr>
          </a:p>
          <a:p>
            <a:r>
              <a:rPr lang="de-DE" dirty="0"/>
              <a:t>Gemietet und geliehen mitversichert </a:t>
            </a:r>
          </a:p>
          <a:p>
            <a:r>
              <a:rPr lang="de-DE" dirty="0" err="1"/>
              <a:t>uvm</a:t>
            </a:r>
            <a:r>
              <a:rPr lang="de-DE" dirty="0"/>
              <a:t>.</a:t>
            </a:r>
          </a:p>
          <a:p>
            <a:pPr marL="457200" lvl="1" indent="0">
              <a:buNone/>
            </a:pPr>
            <a:r>
              <a:rPr lang="de-DE" sz="2000" dirty="0"/>
              <a:t>	</a:t>
            </a:r>
            <a:r>
              <a:rPr lang="de-DE" sz="2400" b="1" i="1" dirty="0"/>
              <a:t>Sprechen Sie uns an, wir prüfen gerne Ihren Vertrag </a:t>
            </a:r>
            <a:endParaRPr lang="de-DE" sz="2000" b="1" i="1" dirty="0"/>
          </a:p>
        </p:txBody>
      </p:sp>
    </p:spTree>
    <p:extLst>
      <p:ext uri="{BB962C8B-B14F-4D97-AF65-F5344CB8AC3E}">
        <p14:creationId xmlns:p14="http://schemas.microsoft.com/office/powerpoint/2010/main" val="1943243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239F7A-AD00-4E0D-8591-E7CC40FE2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Absicherung für Kreisgruppen und Vorstandschaften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E9C5B3-3FF5-474E-95E2-C29E31C8C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7950984" cy="3997828"/>
          </a:xfrm>
        </p:spPr>
        <p:txBody>
          <a:bodyPr/>
          <a:lstStyle/>
          <a:p>
            <a:r>
              <a:rPr lang="de-DE" dirty="0"/>
              <a:t>Vereinshaftpflicht</a:t>
            </a:r>
          </a:p>
          <a:p>
            <a:r>
              <a:rPr lang="de-DE" dirty="0"/>
              <a:t>D+O Versicherung</a:t>
            </a:r>
          </a:p>
          <a:p>
            <a:r>
              <a:rPr lang="de-DE" dirty="0"/>
              <a:t>Vermögensschadenhaftpflicht</a:t>
            </a:r>
          </a:p>
          <a:p>
            <a:r>
              <a:rPr lang="de-DE" dirty="0"/>
              <a:t>Cyberversicherung</a:t>
            </a:r>
          </a:p>
          <a:p>
            <a:r>
              <a:rPr lang="de-DE" dirty="0"/>
              <a:t>Drohnenversicherung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2812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C1010E-A06E-4D68-92CE-5061A3F37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 uns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8C760B-773E-4CDC-A2A1-8F3F1767A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2739" y="2140084"/>
            <a:ext cx="5846325" cy="3909859"/>
          </a:xfrm>
        </p:spPr>
        <p:txBody>
          <a:bodyPr/>
          <a:lstStyle/>
          <a:p>
            <a:r>
              <a:rPr lang="de-DE" dirty="0"/>
              <a:t>Schertel Versicherungen GmbH </a:t>
            </a:r>
            <a:r>
              <a:rPr lang="de-DE" sz="2400" dirty="0"/>
              <a:t>Abt. Jagd </a:t>
            </a:r>
            <a:endParaRPr lang="de-DE" sz="2800" dirty="0"/>
          </a:p>
          <a:p>
            <a:r>
              <a:rPr lang="de-DE" dirty="0"/>
              <a:t>Wilfried und Philipp Schertel</a:t>
            </a:r>
          </a:p>
          <a:p>
            <a:r>
              <a:rPr lang="de-DE" dirty="0"/>
              <a:t>Sitz in 91180 Heideck</a:t>
            </a:r>
          </a:p>
          <a:p>
            <a:r>
              <a:rPr lang="de-DE" dirty="0"/>
              <a:t>seit über 30 Jahren tätig </a:t>
            </a:r>
          </a:p>
          <a:p>
            <a:r>
              <a:rPr lang="de-DE" dirty="0"/>
              <a:t>leidenschaftliche Jäger, Hundeführer, Revierpächter, Kitzretter, engagiert im Verband</a:t>
            </a:r>
          </a:p>
          <a:p>
            <a:endParaRPr lang="de-DE" sz="1600" dirty="0"/>
          </a:p>
        </p:txBody>
      </p:sp>
      <p:pic>
        <p:nvPicPr>
          <p:cNvPr id="1026" name="Picture 2" descr="image0.jpeg">
            <a:extLst>
              <a:ext uri="{FF2B5EF4-FFF2-40B4-BE49-F238E27FC236}">
                <a16:creationId xmlns:a16="http://schemas.microsoft.com/office/drawing/2014/main" id="{39A0A2A7-3EEC-4B94-AFF8-26EE6FDAE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" b="1388"/>
          <a:stretch/>
        </p:blipFill>
        <p:spPr bwMode="auto">
          <a:xfrm>
            <a:off x="1305094" y="1770400"/>
            <a:ext cx="3451732" cy="483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378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4CD186-023B-4B79-8A58-86F5EDD77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Portfolio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A0CB53-8CB5-4ADC-A9DA-797AE262E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Jagd-KFZ Versicherung – für das jagdliche Zweitauto</a:t>
            </a:r>
          </a:p>
          <a:p>
            <a:r>
              <a:rPr lang="de-DE" dirty="0"/>
              <a:t>Jagdwaffen- und Ausrüstungsversicherung</a:t>
            </a:r>
          </a:p>
          <a:p>
            <a:r>
              <a:rPr lang="de-DE" dirty="0"/>
              <a:t>Drohnenversicherung </a:t>
            </a:r>
          </a:p>
          <a:p>
            <a:r>
              <a:rPr lang="de-DE" dirty="0"/>
              <a:t>Absicherungen für Jägerschaften (Vorstandschaft und Verein)</a:t>
            </a:r>
          </a:p>
          <a:p>
            <a:r>
              <a:rPr lang="de-DE" dirty="0"/>
              <a:t>Absicherung des Jagdhundes </a:t>
            </a:r>
          </a:p>
        </p:txBody>
      </p:sp>
    </p:spTree>
    <p:extLst>
      <p:ext uri="{BB962C8B-B14F-4D97-AF65-F5344CB8AC3E}">
        <p14:creationId xmlns:p14="http://schemas.microsoft.com/office/powerpoint/2010/main" val="2164429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712FA3-8C92-4A77-9FB9-54A0A972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016D1E-7B99-4CC1-B9ED-F5AB92EA8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200" dirty="0"/>
              <a:t>Vielen Dank für Ihre Aufmerksamkeit und Waidmannsheil!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Wilfried Schertel</a:t>
            </a:r>
          </a:p>
          <a:p>
            <a:pPr marL="0" indent="0">
              <a:buNone/>
            </a:pPr>
            <a:r>
              <a:rPr lang="de-DE" dirty="0"/>
              <a:t>Tel.: 0175-5705090</a:t>
            </a:r>
          </a:p>
          <a:p>
            <a:pPr marL="0" indent="0">
              <a:buNone/>
            </a:pPr>
            <a:r>
              <a:rPr lang="de-DE" dirty="0"/>
              <a:t>Mail: </a:t>
            </a:r>
            <a:r>
              <a:rPr lang="de-DE" dirty="0">
                <a:hlinkClick r:id="rId2"/>
              </a:rPr>
              <a:t>info@schertel-gmbh.de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4968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C4DB96-2399-4DD3-AC98-FFA039443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Gruppen-Jagdhundeunfall</a:t>
            </a:r>
          </a:p>
        </p:txBody>
      </p:sp>
      <p:pic>
        <p:nvPicPr>
          <p:cNvPr id="2051" name="DBB7015C-0926-4FA1-8286-B3AB46694FBF" descr="PHOTO-2023-04-20-08-45-09.jpg">
            <a:extLst>
              <a:ext uri="{FF2B5EF4-FFF2-40B4-BE49-F238E27FC236}">
                <a16:creationId xmlns:a16="http://schemas.microsoft.com/office/drawing/2014/main" id="{87CD9949-8331-426B-92DB-45CCE6736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98" r="11759" b="29409"/>
          <a:stretch/>
        </p:blipFill>
        <p:spPr bwMode="auto">
          <a:xfrm>
            <a:off x="1621861" y="0"/>
            <a:ext cx="3404006" cy="276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951AE14C-8E1A-41B6-99EC-104D5EA68FEB" descr="PHOTO-2023-04-20-08-46-22.jpg">
            <a:extLst>
              <a:ext uri="{FF2B5EF4-FFF2-40B4-BE49-F238E27FC236}">
                <a16:creationId xmlns:a16="http://schemas.microsoft.com/office/drawing/2014/main" id="{1446BE63-F973-4B6B-BFFE-05F67BCE41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49" b="16308"/>
          <a:stretch/>
        </p:blipFill>
        <p:spPr bwMode="auto">
          <a:xfrm>
            <a:off x="7544948" y="1836887"/>
            <a:ext cx="3790538" cy="421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C3815D63-62D1-464D-B2E8-0F9F537286E2" descr="PHOTO-2023-04-20-08-46-36.jpg">
            <a:extLst>
              <a:ext uri="{FF2B5EF4-FFF2-40B4-BE49-F238E27FC236}">
                <a16:creationId xmlns:a16="http://schemas.microsoft.com/office/drawing/2014/main" id="{253CD6F7-4FCF-4EDA-B2BA-DBBE4E751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189" r="2061" b="19847"/>
          <a:stretch/>
        </p:blipFill>
        <p:spPr bwMode="auto">
          <a:xfrm>
            <a:off x="5378483" y="3226601"/>
            <a:ext cx="2754662" cy="349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DDB4650D-0BAB-4E30-8A33-1FAB8E106A9F" descr="PHOTO-2023-04-20-08-53-58.jpg">
            <a:extLst>
              <a:ext uri="{FF2B5EF4-FFF2-40B4-BE49-F238E27FC236}">
                <a16:creationId xmlns:a16="http://schemas.microsoft.com/office/drawing/2014/main" id="{9499C0CC-C73A-4F62-8B53-8166B7362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66" r="-56" b="21734"/>
          <a:stretch/>
        </p:blipFill>
        <p:spPr bwMode="auto">
          <a:xfrm>
            <a:off x="422729" y="2428931"/>
            <a:ext cx="3872521" cy="428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132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0303E3-2CD8-498F-B177-6257A3C1B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733411"/>
            <a:ext cx="7958331" cy="1077229"/>
          </a:xfrm>
        </p:spPr>
        <p:txBody>
          <a:bodyPr/>
          <a:lstStyle/>
          <a:p>
            <a:r>
              <a:rPr lang="de-DE" dirty="0"/>
              <a:t>Gruppen-Jagdhundeunfall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E6EE87-DB4A-4227-BEBF-BC1C36866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616" y="2052116"/>
            <a:ext cx="9254523" cy="3997828"/>
          </a:xfrm>
        </p:spPr>
        <p:txBody>
          <a:bodyPr/>
          <a:lstStyle/>
          <a:p>
            <a:r>
              <a:rPr lang="de-DE" b="1" dirty="0"/>
              <a:t>Gruppen-Jagdhundeunfallversicherung ist eine speziell für Treib, – Drück, – und Gesellschaftsjagd zugeschnittene Versicherung und wurde gemeinsam mit Vertretern des Hundewesen des BJV, des Jagdservice Schertel und der Gothaer Versicherung ausgearbeitet im Jahr 2014 </a:t>
            </a:r>
          </a:p>
          <a:p>
            <a:r>
              <a:rPr lang="de-DE" b="1" dirty="0"/>
              <a:t>2024 Optimierung der Leistungen und Erweiterung auf alle Mitglieder des BJV </a:t>
            </a:r>
          </a:p>
          <a:p>
            <a:r>
              <a:rPr lang="de-DE" b="1" dirty="0"/>
              <a:t>Es galt immer die Devise: </a:t>
            </a:r>
            <a:r>
              <a:rPr lang="de-DE" b="1" i="1" dirty="0"/>
              <a:t>„einfache Handhabung und umfassender Versicherungsschutz“</a:t>
            </a:r>
            <a:endParaRPr lang="de-DE" i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5071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F62A4-6437-49ED-9AED-446F65DBD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eine Gruppenversicherung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34F471-9412-41CC-9B04-C8E5EED2A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803" y="2052116"/>
            <a:ext cx="7796540" cy="3997828"/>
          </a:xfrm>
        </p:spPr>
        <p:txBody>
          <a:bodyPr/>
          <a:lstStyle/>
          <a:p>
            <a:r>
              <a:rPr lang="de-DE" dirty="0"/>
              <a:t>Jeder Jäger benötigt für eine gesetzeskonforme und waidgerechte Jagd einen Jagdhund</a:t>
            </a:r>
          </a:p>
          <a:p>
            <a:r>
              <a:rPr lang="de-DE" dirty="0"/>
              <a:t>Solidaritätsprinzip – für eine gute Grunddeckung der Jagdhunde</a:t>
            </a:r>
          </a:p>
          <a:p>
            <a:r>
              <a:rPr lang="de-DE" dirty="0"/>
              <a:t>Jeder Hundeführer kann seinen Hund noch weiterreichender versichern</a:t>
            </a:r>
          </a:p>
        </p:txBody>
      </p:sp>
    </p:spTree>
    <p:extLst>
      <p:ext uri="{BB962C8B-B14F-4D97-AF65-F5344CB8AC3E}">
        <p14:creationId xmlns:p14="http://schemas.microsoft.com/office/powerpoint/2010/main" val="16320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84B6DB-E39D-41D8-BB8E-6D9A7D17E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Versicherungsumfang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6E4015-8CBE-4EBE-8DA4-04ED06D6A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123" y="2052116"/>
            <a:ext cx="9263853" cy="3997828"/>
          </a:xfrm>
        </p:spPr>
        <p:txBody>
          <a:bodyPr/>
          <a:lstStyle/>
          <a:p>
            <a:r>
              <a:rPr lang="de-DE" b="1" dirty="0"/>
              <a:t>Versicherungsschutz gegen Tierarztkosten und Tod </a:t>
            </a:r>
          </a:p>
          <a:p>
            <a:r>
              <a:rPr lang="de-DE" b="1" dirty="0"/>
              <a:t>Für Jagdhunde der Vereinsmitglieder bei Gesellschaftsjagden  (ab 5 Personen, z.B. </a:t>
            </a:r>
            <a:r>
              <a:rPr lang="de-DE" b="1" dirty="0" err="1"/>
              <a:t>Baujagd</a:t>
            </a:r>
            <a:r>
              <a:rPr lang="de-DE" b="1" dirty="0"/>
              <a:t>, Treibjagd, Drückjagd inkl. </a:t>
            </a:r>
            <a:r>
              <a:rPr lang="de-DE" b="1" dirty="0" err="1"/>
              <a:t>Maisjagd</a:t>
            </a:r>
            <a:r>
              <a:rPr lang="de-DE" b="1" dirty="0"/>
              <a:t>, usw.)</a:t>
            </a:r>
          </a:p>
          <a:p>
            <a:r>
              <a:rPr lang="de-DE" b="1" dirty="0"/>
              <a:t> in ganz Deutschland und an Bayern angrenzendem Ausland. </a:t>
            </a:r>
          </a:p>
          <a:p>
            <a:r>
              <a:rPr lang="de-DE" b="1" dirty="0"/>
              <a:t>Jagden der Bayrischen Staatsforsten und Bundesforsten gelten ausgeschlossen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5279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047662-C6F0-8438-2DCB-B24A11FCB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2777" y="697455"/>
            <a:ext cx="7886700" cy="34069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400" u="sng" dirty="0"/>
              <a:t>Versicherungsleistungen:</a:t>
            </a:r>
          </a:p>
          <a:p>
            <a:pPr marL="0" indent="0" algn="ctr">
              <a:buNone/>
            </a:pPr>
            <a:r>
              <a:rPr lang="de-DE" sz="1600" dirty="0"/>
              <a:t>Tod, Nottötung, Diebstahl und Tierarztkosten infolge eines Jagdunfalls/Jagdbetrieb bei der Gesellschaftsjagd</a:t>
            </a:r>
          </a:p>
          <a:p>
            <a:pPr marL="0" indent="0" algn="ctr">
              <a:buNone/>
            </a:pPr>
            <a:r>
              <a:rPr lang="de-DE" sz="1600" dirty="0"/>
              <a:t>			 	                                                            </a:t>
            </a:r>
          </a:p>
          <a:p>
            <a:pPr marL="0" indent="0" algn="ctr">
              <a:buNone/>
            </a:pPr>
            <a:r>
              <a:rPr lang="de-DE" sz="1600" b="1" dirty="0"/>
              <a:t>bisher:</a:t>
            </a:r>
            <a:r>
              <a:rPr lang="de-DE" sz="1600" dirty="0"/>
              <a:t>       				</a:t>
            </a:r>
            <a:r>
              <a:rPr lang="de-DE" sz="1600" b="1" dirty="0">
                <a:highlight>
                  <a:srgbClr val="FF0000"/>
                </a:highlight>
              </a:rPr>
              <a:t>Neu für Alle!!!: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C64A5A-7739-6B58-7167-7C3A7A138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29.04.2023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26EB7C-DCBF-B8D5-4774-2E065F52E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2A9EBE-D4A7-4537-8934-87428A5CE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088" y="3809469"/>
            <a:ext cx="4381500" cy="1552575"/>
          </a:xfrm>
          <a:prstGeom prst="rect">
            <a:avLst/>
          </a:prstGeom>
        </p:spPr>
      </p:pic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AD3C30C2-122A-47E3-8850-6D23CBD353F3}"/>
              </a:ext>
            </a:extLst>
          </p:cNvPr>
          <p:cNvSpPr/>
          <p:nvPr/>
        </p:nvSpPr>
        <p:spPr>
          <a:xfrm>
            <a:off x="6265302" y="5059063"/>
            <a:ext cx="371525" cy="194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A2ABB6D1-EC91-4E8D-9FA8-FA6C5BEE7436}"/>
              </a:ext>
            </a:extLst>
          </p:cNvPr>
          <p:cNvSpPr/>
          <p:nvPr/>
        </p:nvSpPr>
        <p:spPr>
          <a:xfrm>
            <a:off x="6273682" y="3864286"/>
            <a:ext cx="347895" cy="215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92B66FCB-C3F7-40C2-9183-8BA0CACB8EBC}"/>
              </a:ext>
            </a:extLst>
          </p:cNvPr>
          <p:cNvSpPr/>
          <p:nvPr/>
        </p:nvSpPr>
        <p:spPr>
          <a:xfrm>
            <a:off x="6265302" y="4267952"/>
            <a:ext cx="374179" cy="215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78D98D1-FCCA-4076-8FB0-329E18E086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4" t="73329" r="79039" b="12925"/>
          <a:stretch/>
        </p:blipFill>
        <p:spPr>
          <a:xfrm>
            <a:off x="6816114" y="3799241"/>
            <a:ext cx="3110886" cy="152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63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FEFD6B-E862-4C11-A7BC-CFAFDD7B5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Vorteile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2AADEE-E8B4-43C3-A250-115FB4B32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keine  Meldung der Jagd vor Jagdbeginn</a:t>
            </a:r>
          </a:p>
          <a:p>
            <a:r>
              <a:rPr lang="de-DE" b="1" dirty="0"/>
              <a:t>Versicherungsschutz 365 Tage</a:t>
            </a:r>
          </a:p>
          <a:p>
            <a:r>
              <a:rPr lang="de-DE" b="1" dirty="0" err="1"/>
              <a:t>Maisjagd</a:t>
            </a:r>
            <a:r>
              <a:rPr lang="de-DE" b="1" dirty="0"/>
              <a:t> ist mitversichert</a:t>
            </a:r>
          </a:p>
          <a:p>
            <a:r>
              <a:rPr lang="de-DE" b="1" dirty="0"/>
              <a:t>Geltungsbereich: ganz Deutschland und an Bayern angrenzendes Ausland</a:t>
            </a:r>
          </a:p>
          <a:p>
            <a:r>
              <a:rPr lang="de-DE" b="1" dirty="0"/>
              <a:t>Schutz der Gemeinschaft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3962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E924E-88C7-4584-988F-9A06616D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20590518-C848-4F05-B0F4-CB8F8FE40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1631" y="2052638"/>
            <a:ext cx="7379676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73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{CF24648D-903A-4B92-9FBF-78BA39E014BD}tf16401375</Template>
  <TotalTime>0</TotalTime>
  <Words>716</Words>
  <Application>Microsoft Office PowerPoint</Application>
  <PresentationFormat>Breitbild</PresentationFormat>
  <Paragraphs>87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MS Shell Dlg 2</vt:lpstr>
      <vt:lpstr>Wingdings</vt:lpstr>
      <vt:lpstr>Wingdings 3</vt:lpstr>
      <vt:lpstr>Madison</vt:lpstr>
      <vt:lpstr>Herzlich Willkommen und Waidmannsheil!</vt:lpstr>
      <vt:lpstr>Über uns </vt:lpstr>
      <vt:lpstr>Gruppen-Jagdhundeunfall</vt:lpstr>
      <vt:lpstr>Gruppen-Jagdhundeunfall  </vt:lpstr>
      <vt:lpstr>Warum eine Gruppenversicherung </vt:lpstr>
      <vt:lpstr>Versicherungsumfang</vt:lpstr>
      <vt:lpstr>PowerPoint-Präsentation</vt:lpstr>
      <vt:lpstr>Vorteile</vt:lpstr>
      <vt:lpstr>Informationen</vt:lpstr>
      <vt:lpstr>Schadensmeldung </vt:lpstr>
      <vt:lpstr>Gruppenrechtsschutzvertrag für den Landesjagdverband Bayern e.V.   </vt:lpstr>
      <vt:lpstr>Versicherungssummen</vt:lpstr>
      <vt:lpstr>Der Versicherungsschutz besteht im Zusammenhang mit der Jagd  und / oder dem Waffenbesitz für folgende Leistungsarten:</vt:lpstr>
      <vt:lpstr>Der Versicherungsschutz besteht im Zusammenhang mit der Jagd und / oder dem Waffenbesitz für folgende Leistungsarten:</vt:lpstr>
      <vt:lpstr>Der Versicherungsschutz besteht im Zusammenhang mit der Jagd  und / oder dem Waffenbesitz für folgende Leistungsarten:</vt:lpstr>
      <vt:lpstr>Schadensmeldung</vt:lpstr>
      <vt:lpstr>Informationen zum Vertrag und vorgehen im Schadensfall! </vt:lpstr>
      <vt:lpstr>BJV-Sonderkonditionen in der Jagdhaftpflicht </vt:lpstr>
      <vt:lpstr>Absicherung für Kreisgruppen und Vorstandschaften</vt:lpstr>
      <vt:lpstr>Portfolio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Gruppenrechtsschutzvertrag für den Landesjagdverband Mecklenburg-Vorpommern e.V.</dc:title>
  <dc:creator>p.schertel</dc:creator>
  <cp:lastModifiedBy>mario Schäf</cp:lastModifiedBy>
  <cp:revision>20</cp:revision>
  <cp:lastPrinted>2026-03-27T10:22:27Z</cp:lastPrinted>
  <dcterms:created xsi:type="dcterms:W3CDTF">2022-12-06T16:02:41Z</dcterms:created>
  <dcterms:modified xsi:type="dcterms:W3CDTF">2026-03-27T10:51:59Z</dcterms:modified>
</cp:coreProperties>
</file>